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10" r:id="rId2"/>
    <p:sldMasterId id="2147483769" r:id="rId3"/>
  </p:sldMasterIdLst>
  <p:notesMasterIdLst>
    <p:notesMasterId r:id="rId18"/>
  </p:notesMasterIdLst>
  <p:sldIdLst>
    <p:sldId id="543" r:id="rId4"/>
    <p:sldId id="510" r:id="rId5"/>
    <p:sldId id="524" r:id="rId6"/>
    <p:sldId id="544" r:id="rId7"/>
    <p:sldId id="514" r:id="rId8"/>
    <p:sldId id="518" r:id="rId9"/>
    <p:sldId id="502" r:id="rId10"/>
    <p:sldId id="497" r:id="rId11"/>
    <p:sldId id="539" r:id="rId12"/>
    <p:sldId id="542" r:id="rId13"/>
    <p:sldId id="540" r:id="rId14"/>
    <p:sldId id="507" r:id="rId15"/>
    <p:sldId id="501" r:id="rId16"/>
    <p:sldId id="545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黑体" pitchFamily="49" charset="-122"/>
      <p:regular r:id="rId23"/>
    </p:embeddedFont>
    <p:embeddedFont>
      <p:font typeface="楷体" pitchFamily="49" charset="-122"/>
      <p:regular r:id="rId24"/>
    </p:embeddedFont>
    <p:embeddedFont>
      <p:font typeface="幼圆" pitchFamily="49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56CCC"/>
    <a:srgbClr val="FF0000"/>
    <a:srgbClr val="F8F8F8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008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4935672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55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33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2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9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7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57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72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51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08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63021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25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54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57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6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7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00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92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0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22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08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3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78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49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14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31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69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80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25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17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1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968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7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15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03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63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35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54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7774198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532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37344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83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89275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8912999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3445988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319424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2719119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564992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679475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401038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06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3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88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5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28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7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10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38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94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10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89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9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91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32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27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56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91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0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16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22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41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46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30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36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24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60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69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7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0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50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1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6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18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14698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49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87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44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78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32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70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77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39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27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14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276927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99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278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00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77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31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0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2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42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83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16669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09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0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21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7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63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17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8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12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26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5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31182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98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35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10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61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1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002764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7473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173934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86500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143318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5161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495864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333770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413043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92904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9409071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060073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43249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413539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9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24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24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7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67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54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73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23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50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37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593248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33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24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52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1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82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91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9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77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8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66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39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1709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扇形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的认识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625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676" r:id="rId55"/>
    <p:sldLayoutId id="2147483677" r:id="rId56"/>
    <p:sldLayoutId id="2147483678" r:id="rId57"/>
    <p:sldLayoutId id="2147483679" r:id="rId58"/>
    <p:sldLayoutId id="2147483680" r:id="rId59"/>
    <p:sldLayoutId id="2147483681" r:id="rId60"/>
    <p:sldLayoutId id="2147483682" r:id="rId61"/>
    <p:sldLayoutId id="2147483707" r:id="rId62"/>
    <p:sldLayoutId id="2147483708" r:id="rId63"/>
    <p:sldLayoutId id="2147483709" r:id="rId64"/>
    <p:sldLayoutId id="2147483710" r:id="rId65"/>
    <p:sldLayoutId id="2147483711" r:id="rId66"/>
    <p:sldLayoutId id="2147483712" r:id="rId67"/>
    <p:sldLayoutId id="214748371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1709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扇形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的认识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3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  <p:sldLayoutId id="2147483835" r:id="rId25"/>
    <p:sldLayoutId id="2147483836" r:id="rId26"/>
    <p:sldLayoutId id="2147483837" r:id="rId27"/>
    <p:sldLayoutId id="2147483838" r:id="rId28"/>
    <p:sldLayoutId id="2147483839" r:id="rId29"/>
    <p:sldLayoutId id="2147483840" r:id="rId30"/>
    <p:sldLayoutId id="2147483841" r:id="rId31"/>
    <p:sldLayoutId id="2147483842" r:id="rId32"/>
    <p:sldLayoutId id="2147483843" r:id="rId33"/>
    <p:sldLayoutId id="2147483844" r:id="rId34"/>
    <p:sldLayoutId id="2147483845" r:id="rId35"/>
    <p:sldLayoutId id="2147483846" r:id="rId36"/>
    <p:sldLayoutId id="2147483847" r:id="rId37"/>
    <p:sldLayoutId id="2147483848" r:id="rId38"/>
    <p:sldLayoutId id="2147483849" r:id="rId39"/>
    <p:sldLayoutId id="2147483850" r:id="rId40"/>
    <p:sldLayoutId id="2147483851" r:id="rId41"/>
    <p:sldLayoutId id="2147483852" r:id="rId42"/>
    <p:sldLayoutId id="2147483853" r:id="rId43"/>
    <p:sldLayoutId id="2147483854" r:id="rId44"/>
    <p:sldLayoutId id="2147483855" r:id="rId45"/>
    <p:sldLayoutId id="2147483856" r:id="rId46"/>
    <p:sldLayoutId id="2147483857" r:id="rId47"/>
    <p:sldLayoutId id="2147483858" r:id="rId48"/>
    <p:sldLayoutId id="2147483859" r:id="rId49"/>
    <p:sldLayoutId id="2147483860" r:id="rId50"/>
    <p:sldLayoutId id="2147483861" r:id="rId51"/>
    <p:sldLayoutId id="2147483862" r:id="rId52"/>
    <p:sldLayoutId id="2147483863" r:id="rId53"/>
    <p:sldLayoutId id="2147483864" r:id="rId54"/>
    <p:sldLayoutId id="2147483865" r:id="rId55"/>
    <p:sldLayoutId id="2147483866" r:id="rId56"/>
    <p:sldLayoutId id="2147483867" r:id="rId57"/>
    <p:sldLayoutId id="2147483868" r:id="rId58"/>
    <p:sldLayoutId id="2147483869" r:id="rId59"/>
    <p:sldLayoutId id="2147483870" r:id="rId60"/>
    <p:sldLayoutId id="2147483871" r:id="rId61"/>
    <p:sldLayoutId id="2147483872" r:id="rId62"/>
    <p:sldLayoutId id="2147483873" r:id="rId63"/>
    <p:sldLayoutId id="2147483874" r:id="rId64"/>
    <p:sldLayoutId id="2147483875" r:id="rId65"/>
    <p:sldLayoutId id="2147483876" r:id="rId66"/>
    <p:sldLayoutId id="2147483877" r:id="rId67"/>
    <p:sldLayoutId id="2147483878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34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6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16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11" Type="http://schemas.openxmlformats.org/officeDocument/2006/relationships/image" Target="../media/image18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0.wmf"/><Relationship Id="rId4" Type="http://schemas.openxmlformats.org/officeDocument/2006/relationships/image" Target="../media/image31.png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" action="ppaction://noaction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2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3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30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扇形的认识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78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92146" y="411510"/>
            <a:ext cx="8872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每个圆里的涂色部分和空白部分都可以看作什么图形？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412887" y="332037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圆角矩形标注 26"/>
          <p:cNvSpPr/>
          <p:nvPr/>
        </p:nvSpPr>
        <p:spPr>
          <a:xfrm>
            <a:off x="1768082" y="3579862"/>
            <a:ext cx="2545577" cy="895100"/>
          </a:xfrm>
          <a:prstGeom prst="wedgeRoundRectCallout">
            <a:avLst>
              <a:gd name="adj1" fmla="val -57235"/>
              <a:gd name="adj2" fmla="val -3576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这些图形各占圆的几分之几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4716016" y="3435846"/>
            <a:ext cx="1512168" cy="792089"/>
          </a:xfrm>
          <a:prstGeom prst="wedgeRoundRectCallout">
            <a:avLst>
              <a:gd name="adj1" fmla="val 68789"/>
              <a:gd name="adj2" fmla="val -3542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都可以看作扇形。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67647"/>
            <a:ext cx="5544616" cy="1432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对象 1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119586"/>
              </p:ext>
            </p:extLst>
          </p:nvPr>
        </p:nvGraphicFramePr>
        <p:xfrm>
          <a:off x="2148037" y="2526838"/>
          <a:ext cx="220662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公式" r:id="rId5" imgW="139680" imgH="393480" progId="Equation.3">
                  <p:embed/>
                </p:oleObj>
              </mc:Choice>
              <mc:Fallback>
                <p:oleObj name="公式" r:id="rId5" imgW="139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8037" y="2526838"/>
                        <a:ext cx="220662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383914"/>
              </p:ext>
            </p:extLst>
          </p:nvPr>
        </p:nvGraphicFramePr>
        <p:xfrm>
          <a:off x="4279330" y="2499742"/>
          <a:ext cx="220662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公式" r:id="rId7" imgW="139680" imgH="393480" progId="Equation.3">
                  <p:embed/>
                </p:oleObj>
              </mc:Choice>
              <mc:Fallback>
                <p:oleObj name="公式" r:id="rId7" imgW="139680" imgH="393480" progId="Equation.3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9330" y="2499742"/>
                        <a:ext cx="220662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616634"/>
              </p:ext>
            </p:extLst>
          </p:nvPr>
        </p:nvGraphicFramePr>
        <p:xfrm>
          <a:off x="6223545" y="2499742"/>
          <a:ext cx="220663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公式" r:id="rId9" imgW="139680" imgH="393480" progId="Equation.3">
                  <p:embed/>
                </p:oleObj>
              </mc:Choice>
              <mc:Fallback>
                <p:oleObj name="公式" r:id="rId9" imgW="139680" imgH="393480" progId="Equation.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545" y="2499742"/>
                        <a:ext cx="220663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5557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33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31640" y="2820873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圆的直径是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 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8958" y="542925"/>
            <a:ext cx="7812088" cy="2172841"/>
            <a:chOff x="568958" y="542925"/>
            <a:chExt cx="7812088" cy="2172841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568958" y="542925"/>
              <a:ext cx="781208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3200" b="1" dirty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en-US" altLang="zh-CN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en-US" sz="32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8828" y="1141459"/>
              <a:ext cx="6681564" cy="1574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3707904" y="2859782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半圆形的直径是（   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00192" y="2892881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扇形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径是（   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0706" y="3147814"/>
            <a:ext cx="601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75002" y="3219822"/>
            <a:ext cx="601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95282" y="3262213"/>
            <a:ext cx="601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695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6" grpId="0"/>
      <p:bldP spid="18" grpId="0"/>
      <p:bldP spid="3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87624" y="2067694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扇形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87624" y="2643758"/>
            <a:ext cx="6519286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它们都是由圆的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两条半径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一段曲线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围成的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它们都有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一个角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，角的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顶点在圆心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490913" y="2076450"/>
            <a:ext cx="3097212" cy="63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补充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习题对应练习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004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288032" y="1803609"/>
            <a:ext cx="1598389" cy="1311216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6148518" y="1702906"/>
            <a:ext cx="939640" cy="489400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圆形。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24328" y="2306368"/>
            <a:ext cx="1007442" cy="1194549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8" name="椭圆 7"/>
          <p:cNvSpPr/>
          <p:nvPr/>
        </p:nvSpPr>
        <p:spPr>
          <a:xfrm>
            <a:off x="2696035" y="1779662"/>
            <a:ext cx="1973141" cy="197314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5364088" y="3219822"/>
            <a:ext cx="2304256" cy="1152128"/>
          </a:xfrm>
          <a:prstGeom prst="wedgeRoundRectCallout">
            <a:avLst>
              <a:gd name="adj1" fmla="val 57741"/>
              <a:gd name="adj2" fmla="val 73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我能折出这个圆形的四分之一，是个扇形。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226" y="1652821"/>
            <a:ext cx="2374814" cy="2215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043608" y="3795886"/>
            <a:ext cx="4032448" cy="720080"/>
          </a:xfrm>
          <a:prstGeom prst="wedgeRoundRectCallout">
            <a:avLst>
              <a:gd name="adj1" fmla="val -39393"/>
              <a:gd name="adj2" fmla="val -6822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你能折出这个圆形的几分之几？折出的是个什么图形？</a:t>
            </a: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763688" y="1059582"/>
            <a:ext cx="3024336" cy="605376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下面是什么图形？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  <p:bldP spid="19" grpId="0" animBg="1"/>
      <p:bldP spid="2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1920781" y="1203551"/>
            <a:ext cx="67579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观察各圆中的涂色部分，说说它们的共同特点。</a:t>
            </a:r>
          </a:p>
        </p:txBody>
      </p:sp>
      <p:pic>
        <p:nvPicPr>
          <p:cNvPr id="16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37" y="2558190"/>
            <a:ext cx="798947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572020" y="1234016"/>
            <a:ext cx="1166673" cy="1064551"/>
            <a:chOff x="670145" y="1457273"/>
            <a:chExt cx="1555361" cy="1419401"/>
          </a:xfrm>
        </p:grpSpPr>
        <p:pic>
          <p:nvPicPr>
            <p:cNvPr id="19" name="图片 18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8618" y="728626"/>
            <a:ext cx="8038323" cy="2356972"/>
            <a:chOff x="971600" y="2598753"/>
            <a:chExt cx="7219541" cy="2011495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5" name="图片 4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55576" y="210940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88782" y="2114372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1547664" y="1100070"/>
            <a:ext cx="2916099" cy="1268664"/>
          </a:xfrm>
          <a:prstGeom prst="wedgeRoundRectCallout">
            <a:avLst>
              <a:gd name="adj1" fmla="val -57004"/>
              <a:gd name="adj2" fmla="val -44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它们都是由圆的两条半径和一段曲线围成的。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4716016" y="1087002"/>
            <a:ext cx="2430463" cy="1313252"/>
          </a:xfrm>
          <a:prstGeom prst="wedgeRoundRectCallout">
            <a:avLst>
              <a:gd name="adj1" fmla="val 60662"/>
              <a:gd name="adj2" fmla="val 212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它们都有一个角，角的顶点在圆心。</a:t>
            </a: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2247777" y="3550053"/>
            <a:ext cx="4720004" cy="496833"/>
          </a:xfrm>
          <a:prstGeom prst="wedgeRoundRectCallout">
            <a:avLst>
              <a:gd name="adj1" fmla="val -50088"/>
              <a:gd name="adj2" fmla="val -21242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上面各圆中的涂色部分都是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扇形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5549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845752" y="3625066"/>
            <a:ext cx="1045029" cy="1023030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9" name="图片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024" y="1608307"/>
            <a:ext cx="23336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312846" y="475330"/>
            <a:ext cx="8275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右图中</a:t>
            </a:r>
            <a:r>
              <a:rPr lang="en-US" altLang="zh-CN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</a:t>
            </a:r>
            <a:r>
              <a:rPr lang="zh-CN" altLang="en-US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B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两点之间的曲线是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，它是圆的一部分。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23494" y="968523"/>
            <a:ext cx="7314885" cy="523037"/>
            <a:chOff x="1190" y="1430"/>
            <a:chExt cx="11520" cy="824"/>
          </a:xfrm>
        </p:grpSpPr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1190" y="1430"/>
              <a:ext cx="10767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像图中</a:t>
              </a:r>
              <a:r>
                <a:rPr lang="en-US" altLang="zh-CN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∠1</a:t>
              </a:r>
              <a:r>
                <a: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那样，顶点在圆心的</a:t>
              </a:r>
            </a:p>
          </p:txBody>
        </p:sp>
        <p:sp>
          <p:nvSpPr>
            <p:cNvPr id="24" name="TextBox 22"/>
            <p:cNvSpPr txBox="1">
              <a:spLocks noChangeArrowheads="1"/>
            </p:cNvSpPr>
            <p:nvPr/>
          </p:nvSpPr>
          <p:spPr bwMode="auto">
            <a:xfrm>
              <a:off x="8788" y="1430"/>
              <a:ext cx="392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角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叫作圆心角</a:t>
              </a:r>
              <a:r>
                <a: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</a:p>
          </p:txBody>
        </p:sp>
      </p:grpSp>
      <p:sp>
        <p:nvSpPr>
          <p:cNvPr id="29" name="圆角矩形标注 28"/>
          <p:cNvSpPr/>
          <p:nvPr/>
        </p:nvSpPr>
        <p:spPr>
          <a:xfrm>
            <a:off x="1588840" y="3748055"/>
            <a:ext cx="3312368" cy="823203"/>
          </a:xfrm>
          <a:prstGeom prst="wedgeRoundRectCallout">
            <a:avLst>
              <a:gd name="adj1" fmla="val -55894"/>
              <a:gd name="adj2" fmla="val -1434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同一个圆中，扇形的大小与什么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有关系？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5724128" y="1594878"/>
            <a:ext cx="3041312" cy="1899982"/>
          </a:xfrm>
          <a:prstGeom prst="wedgeRoundRectCallout">
            <a:avLst>
              <a:gd name="adj1" fmla="val 14601"/>
              <a:gd name="adj2" fmla="val 60690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同一个圆中，圆心角大扇形就大，圆心角小扇形就小。圆心角的大小决定扇形的大小。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9" y="3045154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680751" y="1110253"/>
            <a:ext cx="79236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下面各圆中的涂色部分，哪些是扇形？为什么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</a:p>
        </p:txBody>
      </p:sp>
      <p:pic>
        <p:nvPicPr>
          <p:cNvPr id="3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31" y="1770524"/>
            <a:ext cx="7063953" cy="13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1282031" y="3140849"/>
            <a:ext cx="1201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扇形</a:t>
            </a:r>
          </a:p>
        </p:txBody>
      </p:sp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6876256" y="3272778"/>
            <a:ext cx="1201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扇形</a:t>
            </a:r>
          </a:p>
        </p:txBody>
      </p: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1201862" y="3716913"/>
            <a:ext cx="639447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因为</a:t>
            </a:r>
            <a:r>
              <a:rPr lang="zh-CN" altLang="en-US" sz="2800" b="1" dirty="0">
                <a:latin typeface="楷体_GB2312" charset="-122"/>
                <a:ea typeface="楷体_GB2312" charset="-122"/>
                <a:sym typeface="宋体" pitchFamily="2" charset="-122"/>
              </a:rPr>
              <a:t>它们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都是由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圆的两条半径和弧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围成，并且都是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以圆心为顶点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32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339602" y="627534"/>
            <a:ext cx="77768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下面扇形的圆心角各是什么角，分别是多少度？</a:t>
            </a:r>
          </a:p>
        </p:txBody>
      </p:sp>
      <p:pic>
        <p:nvPicPr>
          <p:cNvPr id="1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95796"/>
            <a:ext cx="6874976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1522859" y="3351262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直角</a:t>
            </a:r>
          </a:p>
        </p:txBody>
      </p:sp>
      <p:sp>
        <p:nvSpPr>
          <p:cNvPr id="12" name="TextBox 22"/>
          <p:cNvSpPr txBox="1">
            <a:spLocks noChangeArrowheads="1"/>
          </p:cNvSpPr>
          <p:nvPr/>
        </p:nvSpPr>
        <p:spPr bwMode="auto">
          <a:xfrm>
            <a:off x="4018334" y="3291830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平角</a:t>
            </a: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6516216" y="3291830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钝角</a:t>
            </a: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203" y="2695823"/>
            <a:ext cx="517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68810"/>
            <a:ext cx="70643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250582" y="2042542"/>
            <a:ext cx="1201738" cy="457200"/>
            <a:chOff x="6156176" y="2144713"/>
            <a:chExt cx="1201738" cy="457200"/>
          </a:xfrm>
        </p:grpSpPr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6156176" y="2144713"/>
              <a:ext cx="12017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120</a:t>
              </a:r>
            </a:p>
          </p:txBody>
        </p:sp>
        <p:pic>
          <p:nvPicPr>
            <p:cNvPr id="24" name="图片 2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C7EAFD"/>
                </a:clrFrom>
                <a:clrTo>
                  <a:srgbClr val="C7EA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"/>
            <a:stretch>
              <a:fillRect/>
            </a:stretch>
          </p:blipFill>
          <p:spPr bwMode="auto">
            <a:xfrm>
              <a:off x="6712744" y="2168401"/>
              <a:ext cx="163512" cy="187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5940152" y="270892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346651" y="483518"/>
            <a:ext cx="81857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圆被分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了三部分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如下图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。你能比较这三个扇形的大小吗？</a:t>
            </a:r>
          </a:p>
        </p:txBody>
      </p:sp>
      <p:pic>
        <p:nvPicPr>
          <p:cNvPr id="19" name="图片 4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06" y="1851670"/>
            <a:ext cx="21717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1331640" y="2708920"/>
            <a:ext cx="1201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最大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2267744" y="2042542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最小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372" y="1384820"/>
            <a:ext cx="6885012" cy="205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97238" y="428625"/>
            <a:ext cx="82792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在钟面上分别表示分针从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起，走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分钟、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分钟合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分钟所经过的部分。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660232" y="342960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"/>
          <a:stretch/>
        </p:blipFill>
        <p:spPr bwMode="auto">
          <a:xfrm>
            <a:off x="1323429" y="1384820"/>
            <a:ext cx="6606587" cy="192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圆角矩形标注 26"/>
          <p:cNvSpPr/>
          <p:nvPr/>
        </p:nvSpPr>
        <p:spPr>
          <a:xfrm>
            <a:off x="1143372" y="3519037"/>
            <a:ext cx="3006724" cy="1068938"/>
          </a:xfrm>
          <a:prstGeom prst="wedgeRoundRectCallout">
            <a:avLst>
              <a:gd name="adj1" fmla="val -57235"/>
              <a:gd name="adj2" fmla="val -3576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起所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经过的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部分都可以看作什么图形？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4860032" y="3626253"/>
            <a:ext cx="1584176" cy="792089"/>
          </a:xfrm>
          <a:prstGeom prst="wedgeRoundRectCallout">
            <a:avLst>
              <a:gd name="adj1" fmla="val 64657"/>
              <a:gd name="adj2" fmla="val 360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都可以看作扇形。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98" y="3147814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7" grpId="0" animBg="1"/>
      <p:bldP spid="29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469</Words>
  <Application>Microsoft Office PowerPoint</Application>
  <PresentationFormat>全屏显示(16:9)</PresentationFormat>
  <Paragraphs>68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楷体_GB2312</vt:lpstr>
      <vt:lpstr>微软雅黑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